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7756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092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3712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241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1404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234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8397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7169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1744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3155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1388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923C0-430F-45E9-A414-52753D7EC22A}" type="datetimeFigureOut">
              <a:rPr lang="de-DE" smtClean="0"/>
              <a:t>23.07.2013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DFB84-1796-4106-8B7F-617BE5DE59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496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51463"/>
            <a:ext cx="3184525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891205"/>
              </p:ext>
            </p:extLst>
          </p:nvPr>
        </p:nvGraphicFramePr>
        <p:xfrm>
          <a:off x="7905773" y="665232"/>
          <a:ext cx="671736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1736"/>
              </a:tblGrid>
              <a:tr h="146928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</a:t>
                      </a:r>
                    </a:p>
                    <a:p>
                      <a:pPr algn="ctr"/>
                      <a:r>
                        <a:rPr lang="de-DE" sz="900" dirty="0" err="1" smtClean="0"/>
                        <a:t>Dogfight</a:t>
                      </a:r>
                      <a:endParaRPr lang="de-DE" sz="900" dirty="0" smtClean="0"/>
                    </a:p>
                    <a:p>
                      <a:pPr algn="ctr"/>
                      <a:r>
                        <a:rPr lang="de-DE" sz="900" dirty="0" err="1" smtClean="0"/>
                        <a:t>Overide</a:t>
                      </a:r>
                      <a:endParaRPr lang="de-DE" sz="900" dirty="0" smtClean="0"/>
                    </a:p>
                    <a:p>
                      <a:pPr algn="ctr"/>
                      <a:r>
                        <a:rPr lang="de-DE" sz="900" dirty="0" smtClean="0"/>
                        <a:t>Mode</a:t>
                      </a:r>
                      <a:endParaRPr lang="de-DE" sz="900" dirty="0"/>
                    </a:p>
                  </a:txBody>
                  <a:tcPr/>
                </a:tc>
              </a:tr>
              <a:tr h="146928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HOTAS</a:t>
                      </a:r>
                    </a:p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MRM/DF</a:t>
                      </a:r>
                    </a:p>
                    <a:p>
                      <a:pPr algn="ctr"/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Overide</a:t>
                      </a:r>
                      <a:endParaRPr lang="de-DE" sz="9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Cancel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7812360" y="343332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Fire</a:t>
            </a:r>
            <a:r>
              <a:rPr lang="de-DE" sz="1600" b="1" dirty="0" smtClean="0"/>
              <a:t> A</a:t>
            </a:r>
            <a:endParaRPr lang="de-DE" sz="1600" b="1" dirty="0"/>
          </a:p>
        </p:txBody>
      </p:sp>
      <p:cxnSp>
        <p:nvCxnSpPr>
          <p:cNvPr id="5" name="Gerade Verbindung mit Pfeil 4"/>
          <p:cNvCxnSpPr>
            <a:stCxn id="2" idx="1"/>
          </p:cNvCxnSpPr>
          <p:nvPr/>
        </p:nvCxnSpPr>
        <p:spPr>
          <a:xfrm flipH="1">
            <a:off x="6316133" y="1305312"/>
            <a:ext cx="1589640" cy="37957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726059"/>
              </p:ext>
            </p:extLst>
          </p:nvPr>
        </p:nvGraphicFramePr>
        <p:xfrm>
          <a:off x="7905772" y="2393424"/>
          <a:ext cx="710507" cy="100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050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/>
                        <a:t>Wpn</a:t>
                      </a:r>
                      <a:r>
                        <a:rPr lang="de-DE" sz="900" dirty="0" smtClean="0"/>
                        <a:t>-</a:t>
                      </a:r>
                    </a:p>
                    <a:p>
                      <a:pPr algn="ctr"/>
                      <a:r>
                        <a:rPr lang="de-DE" sz="900" dirty="0" smtClean="0"/>
                        <a:t>A-A</a:t>
                      </a:r>
                    </a:p>
                    <a:p>
                      <a:pPr algn="ctr"/>
                      <a:r>
                        <a:rPr lang="de-DE" sz="900" dirty="0" smtClean="0"/>
                        <a:t>Cycle</a:t>
                      </a:r>
                      <a:endParaRPr lang="de-DE" sz="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Wpn</a:t>
                      </a: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A-G</a:t>
                      </a:r>
                    </a:p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Cycle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812360" y="2089799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Fire</a:t>
            </a:r>
            <a:r>
              <a:rPr lang="de-DE" sz="1600" b="1" dirty="0" smtClean="0"/>
              <a:t> </a:t>
            </a:r>
            <a:r>
              <a:rPr lang="de-DE" sz="1600" b="1" dirty="0"/>
              <a:t>B</a:t>
            </a:r>
          </a:p>
        </p:txBody>
      </p:sp>
      <p:cxnSp>
        <p:nvCxnSpPr>
          <p:cNvPr id="16" name="Gerade Verbindung mit Pfeil 15"/>
          <p:cNvCxnSpPr>
            <a:stCxn id="8" idx="1"/>
          </p:cNvCxnSpPr>
          <p:nvPr/>
        </p:nvCxnSpPr>
        <p:spPr>
          <a:xfrm flipH="1" flipV="1">
            <a:off x="6214533" y="1989688"/>
            <a:ext cx="1691239" cy="90665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el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2728"/>
              </p:ext>
            </p:extLst>
          </p:nvPr>
        </p:nvGraphicFramePr>
        <p:xfrm>
          <a:off x="395536" y="4720808"/>
          <a:ext cx="2592288" cy="19485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/>
                <a:gridCol w="864096"/>
                <a:gridCol w="864096"/>
              </a:tblGrid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de-DE" sz="900" b="1" dirty="0" smtClean="0"/>
                        <a:t>T1</a:t>
                      </a:r>
                      <a:endParaRPr lang="de-DE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b="1" dirty="0" smtClean="0"/>
                        <a:t>T3</a:t>
                      </a:r>
                      <a:endParaRPr lang="de-DE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b="1" dirty="0" smtClean="0"/>
                        <a:t>T5</a:t>
                      </a:r>
                      <a:endParaRPr lang="de-DE" sz="900" b="1" dirty="0"/>
                    </a:p>
                  </a:txBody>
                  <a:tcPr/>
                </a:tc>
              </a:tr>
              <a:tr h="394072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NAV</a:t>
                      </a:r>
                    </a:p>
                    <a:p>
                      <a:pPr algn="ctr"/>
                      <a:r>
                        <a:rPr lang="de-DE" sz="900" dirty="0" smtClean="0"/>
                        <a:t>Master Mode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A-A</a:t>
                      </a:r>
                    </a:p>
                    <a:p>
                      <a:pPr algn="ctr"/>
                      <a:r>
                        <a:rPr lang="de-DE" sz="900" dirty="0" smtClean="0"/>
                        <a:t>Master Mode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A-G</a:t>
                      </a:r>
                    </a:p>
                    <a:p>
                      <a:pPr algn="ctr"/>
                      <a:r>
                        <a:rPr lang="de-DE" sz="900" dirty="0" smtClean="0"/>
                        <a:t>Master Mode</a:t>
                      </a:r>
                      <a:endParaRPr lang="de-DE" sz="900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de-DE" sz="900" b="1" dirty="0" smtClean="0"/>
                        <a:t>T2</a:t>
                      </a:r>
                      <a:endParaRPr lang="de-DE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b="1" dirty="0" smtClean="0"/>
                        <a:t>T4</a:t>
                      </a:r>
                      <a:endParaRPr lang="de-DE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b="1" dirty="0" smtClean="0"/>
                        <a:t>T6</a:t>
                      </a:r>
                      <a:endParaRPr lang="de-DE" sz="900" b="1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/>
                        <a:t>Eject</a:t>
                      </a:r>
                      <a:endParaRPr lang="de-DE" sz="9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>
                          <a:solidFill>
                            <a:schemeClr val="tx1"/>
                          </a:solidFill>
                        </a:rPr>
                        <a:t>Parking</a:t>
                      </a:r>
                      <a:endParaRPr lang="de-DE" sz="9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de-DE" sz="900" dirty="0" smtClean="0">
                          <a:solidFill>
                            <a:schemeClr val="tx1"/>
                          </a:solidFill>
                        </a:rPr>
                        <a:t>Brake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/>
                        <a:t>Wheel</a:t>
                      </a:r>
                      <a:endParaRPr lang="de-DE" sz="900" dirty="0" smtClean="0"/>
                    </a:p>
                    <a:p>
                      <a:pPr algn="ctr"/>
                      <a:r>
                        <a:rPr lang="de-DE" sz="900" dirty="0" smtClean="0"/>
                        <a:t>Brake</a:t>
                      </a:r>
                      <a:endParaRPr lang="de-DE" sz="900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Gerade Verbindung mit Pfeil 19"/>
          <p:cNvCxnSpPr>
            <a:stCxn id="18" idx="3"/>
          </p:cNvCxnSpPr>
          <p:nvPr/>
        </p:nvCxnSpPr>
        <p:spPr>
          <a:xfrm flipV="1">
            <a:off x="2987824" y="4983462"/>
            <a:ext cx="1800200" cy="71162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1234231" y="4382255"/>
            <a:ext cx="1379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Toggle</a:t>
            </a:r>
            <a:r>
              <a:rPr lang="de-DE" sz="1600" b="1" dirty="0" smtClean="0"/>
              <a:t> 1 - 6</a:t>
            </a:r>
            <a:endParaRPr lang="de-DE" sz="1600" b="1" dirty="0"/>
          </a:p>
        </p:txBody>
      </p:sp>
      <p:graphicFrame>
        <p:nvGraphicFramePr>
          <p:cNvPr id="36" name="Tabelle 35" title="POV H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651997"/>
              </p:ext>
            </p:extLst>
          </p:nvPr>
        </p:nvGraphicFramePr>
        <p:xfrm>
          <a:off x="251520" y="2502125"/>
          <a:ext cx="328158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306"/>
                <a:gridCol w="792088"/>
                <a:gridCol w="907797"/>
                <a:gridCol w="820397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</a:t>
                      </a:r>
                    </a:p>
                    <a:p>
                      <a:pPr algn="ctr"/>
                      <a:r>
                        <a:rPr lang="de-DE" sz="900" dirty="0" smtClean="0"/>
                        <a:t>DMS </a:t>
                      </a:r>
                      <a:r>
                        <a:rPr lang="de-DE" sz="900" dirty="0" err="1" smtClean="0"/>
                        <a:t>Up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</a:t>
                      </a:r>
                    </a:p>
                    <a:p>
                      <a:pPr algn="ctr"/>
                      <a:r>
                        <a:rPr lang="de-DE" sz="900" dirty="0" smtClean="0"/>
                        <a:t>DMS Down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</a:t>
                      </a:r>
                    </a:p>
                    <a:p>
                      <a:pPr algn="ctr"/>
                      <a:r>
                        <a:rPr lang="de-DE" sz="900" dirty="0" smtClean="0"/>
                        <a:t>DMS Left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</a:t>
                      </a:r>
                    </a:p>
                    <a:p>
                      <a:pPr algn="ctr"/>
                      <a:r>
                        <a:rPr lang="de-DE" sz="900" dirty="0" smtClean="0"/>
                        <a:t>DMS Right</a:t>
                      </a:r>
                      <a:endParaRPr lang="de-DE" sz="9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Trim </a:t>
                      </a:r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Up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Trim Down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Trim Left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Trim Right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7" name="Pfeil nach rechts 36"/>
          <p:cNvSpPr/>
          <p:nvPr/>
        </p:nvSpPr>
        <p:spPr>
          <a:xfrm rot="16200000">
            <a:off x="579185" y="2582301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Pfeil nach rechts 37"/>
          <p:cNvSpPr/>
          <p:nvPr/>
        </p:nvSpPr>
        <p:spPr>
          <a:xfrm>
            <a:off x="3074159" y="2582301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Pfeil nach rechts 38"/>
          <p:cNvSpPr/>
          <p:nvPr/>
        </p:nvSpPr>
        <p:spPr>
          <a:xfrm rot="10800000">
            <a:off x="2190357" y="2582301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Pfeil nach rechts 39"/>
          <p:cNvSpPr/>
          <p:nvPr/>
        </p:nvSpPr>
        <p:spPr>
          <a:xfrm rot="5400000">
            <a:off x="1345890" y="2578106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Textfeld 40"/>
          <p:cNvSpPr txBox="1"/>
          <p:nvPr/>
        </p:nvSpPr>
        <p:spPr>
          <a:xfrm>
            <a:off x="815564" y="2175128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POV Hat 1</a:t>
            </a:r>
            <a:endParaRPr lang="de-DE" sz="1600" b="1" dirty="0"/>
          </a:p>
        </p:txBody>
      </p:sp>
      <p:graphicFrame>
        <p:nvGraphicFramePr>
          <p:cNvPr id="42" name="Tabelle 41" title="POV H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146112"/>
              </p:ext>
            </p:extLst>
          </p:nvPr>
        </p:nvGraphicFramePr>
        <p:xfrm>
          <a:off x="179512" y="701925"/>
          <a:ext cx="3281588" cy="96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306"/>
                <a:gridCol w="792088"/>
                <a:gridCol w="907797"/>
                <a:gridCol w="820397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</a:t>
                      </a:r>
                    </a:p>
                    <a:p>
                      <a:pPr algn="ctr"/>
                      <a:r>
                        <a:rPr lang="de-DE" sz="900" dirty="0" smtClean="0"/>
                        <a:t>TMS</a:t>
                      </a:r>
                      <a:r>
                        <a:rPr lang="de-DE" sz="900" baseline="0" dirty="0" smtClean="0"/>
                        <a:t> </a:t>
                      </a:r>
                      <a:r>
                        <a:rPr lang="de-DE" sz="900" baseline="0" dirty="0" err="1" smtClean="0"/>
                        <a:t>Up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</a:t>
                      </a:r>
                    </a:p>
                    <a:p>
                      <a:pPr algn="ctr"/>
                      <a:r>
                        <a:rPr lang="de-DE" sz="900" dirty="0" smtClean="0"/>
                        <a:t>TMS Down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</a:t>
                      </a:r>
                    </a:p>
                    <a:p>
                      <a:pPr algn="ctr"/>
                      <a:r>
                        <a:rPr lang="de-DE" sz="900" dirty="0" smtClean="0"/>
                        <a:t>TMS Left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</a:t>
                      </a:r>
                    </a:p>
                    <a:p>
                      <a:pPr algn="ctr"/>
                      <a:r>
                        <a:rPr lang="de-DE" sz="900" dirty="0" smtClean="0"/>
                        <a:t>TMS</a:t>
                      </a:r>
                      <a:r>
                        <a:rPr lang="de-DE" sz="900" baseline="0" dirty="0" smtClean="0"/>
                        <a:t> Right</a:t>
                      </a:r>
                      <a:endParaRPr lang="de-DE" sz="9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HOTAS-</a:t>
                      </a:r>
                    </a:p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CMS </a:t>
                      </a:r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Up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HOTAS-</a:t>
                      </a:r>
                    </a:p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CMS</a:t>
                      </a:r>
                      <a:r>
                        <a:rPr lang="de-DE" sz="900" baseline="0" dirty="0" smtClean="0">
                          <a:solidFill>
                            <a:srgbClr val="FF0000"/>
                          </a:solidFill>
                        </a:rPr>
                        <a:t> Down</a:t>
                      </a:r>
                      <a:endParaRPr lang="de-DE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HOTAS-</a:t>
                      </a:r>
                    </a:p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CMS</a:t>
                      </a:r>
                      <a:r>
                        <a:rPr lang="de-DE" sz="900" baseline="0" dirty="0" smtClean="0">
                          <a:solidFill>
                            <a:srgbClr val="FF0000"/>
                          </a:solidFill>
                        </a:rPr>
                        <a:t> Left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HOTAS-</a:t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CMS Right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Pfeil nach rechts 42"/>
          <p:cNvSpPr/>
          <p:nvPr/>
        </p:nvSpPr>
        <p:spPr>
          <a:xfrm rot="16200000">
            <a:off x="507177" y="782101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Pfeil nach rechts 43"/>
          <p:cNvSpPr/>
          <p:nvPr/>
        </p:nvSpPr>
        <p:spPr>
          <a:xfrm>
            <a:off x="3002151" y="782101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Pfeil nach rechts 44"/>
          <p:cNvSpPr/>
          <p:nvPr/>
        </p:nvSpPr>
        <p:spPr>
          <a:xfrm rot="10800000">
            <a:off x="2118349" y="782101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Pfeil nach rechts 45"/>
          <p:cNvSpPr/>
          <p:nvPr/>
        </p:nvSpPr>
        <p:spPr>
          <a:xfrm rot="5400000">
            <a:off x="1273882" y="777906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extfeld 46"/>
          <p:cNvSpPr txBox="1"/>
          <p:nvPr/>
        </p:nvSpPr>
        <p:spPr>
          <a:xfrm>
            <a:off x="743556" y="374928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POV Hat 2</a:t>
            </a:r>
            <a:endParaRPr lang="de-DE" sz="1600" b="1" dirty="0"/>
          </a:p>
        </p:txBody>
      </p:sp>
      <p:cxnSp>
        <p:nvCxnSpPr>
          <p:cNvPr id="48" name="Gerade Verbindung mit Pfeil 47"/>
          <p:cNvCxnSpPr>
            <a:stCxn id="36" idx="3"/>
          </p:cNvCxnSpPr>
          <p:nvPr/>
        </p:nvCxnSpPr>
        <p:spPr>
          <a:xfrm flipV="1">
            <a:off x="3533108" y="2150555"/>
            <a:ext cx="2207292" cy="76305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>
            <a:off x="4788024" y="949446"/>
            <a:ext cx="850776" cy="40524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Tabel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929297"/>
              </p:ext>
            </p:extLst>
          </p:nvPr>
        </p:nvGraphicFramePr>
        <p:xfrm>
          <a:off x="3707904" y="1649586"/>
          <a:ext cx="864096" cy="5017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/>
              </a:tblGrid>
              <a:tr h="250892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 - NWS</a:t>
                      </a:r>
                      <a:endParaRPr lang="de-DE" sz="900" dirty="0"/>
                    </a:p>
                  </a:txBody>
                  <a:tcPr/>
                </a:tc>
              </a:tr>
              <a:tr h="250892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Trim </a:t>
                      </a:r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Reset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5" name="Textfeld 54"/>
          <p:cNvSpPr txBox="1"/>
          <p:nvPr/>
        </p:nvSpPr>
        <p:spPr>
          <a:xfrm>
            <a:off x="3707292" y="1359897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Fire</a:t>
            </a:r>
            <a:r>
              <a:rPr lang="de-DE" sz="1600" b="1" dirty="0" smtClean="0"/>
              <a:t> C</a:t>
            </a:r>
            <a:endParaRPr lang="de-DE" sz="1600" b="1" dirty="0"/>
          </a:p>
        </p:txBody>
      </p:sp>
      <p:cxnSp>
        <p:nvCxnSpPr>
          <p:cNvPr id="57" name="Gerade Verbindung mit Pfeil 56"/>
          <p:cNvCxnSpPr>
            <a:stCxn id="54" idx="3"/>
          </p:cNvCxnSpPr>
          <p:nvPr/>
        </p:nvCxnSpPr>
        <p:spPr>
          <a:xfrm flipV="1">
            <a:off x="4572000" y="1896555"/>
            <a:ext cx="982133" cy="3923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Gerade Verbindung 2058"/>
          <p:cNvCxnSpPr>
            <a:stCxn id="42" idx="3"/>
          </p:cNvCxnSpPr>
          <p:nvPr/>
        </p:nvCxnSpPr>
        <p:spPr>
          <a:xfrm flipV="1">
            <a:off x="3461100" y="949446"/>
            <a:ext cx="1326924" cy="23253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Tabelle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319368"/>
              </p:ext>
            </p:extLst>
          </p:nvPr>
        </p:nvGraphicFramePr>
        <p:xfrm>
          <a:off x="7896831" y="3915702"/>
          <a:ext cx="712312" cy="275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2312"/>
              </a:tblGrid>
              <a:tr h="27565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>
                          <a:solidFill>
                            <a:schemeClr val="tx1"/>
                          </a:solidFill>
                        </a:rPr>
                        <a:t>Gun</a:t>
                      </a:r>
                      <a:r>
                        <a:rPr lang="de-DE" sz="9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 smtClean="0">
                          <a:solidFill>
                            <a:schemeClr val="tx1"/>
                          </a:solidFill>
                        </a:rPr>
                        <a:t>Fire</a:t>
                      </a:r>
                      <a:endParaRPr lang="de-DE" sz="9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3" name="Textfeld 72"/>
          <p:cNvSpPr txBox="1"/>
          <p:nvPr/>
        </p:nvSpPr>
        <p:spPr>
          <a:xfrm>
            <a:off x="7744143" y="3615288"/>
            <a:ext cx="1029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Trigger</a:t>
            </a:r>
            <a:endParaRPr lang="de-DE" sz="1600" b="1" dirty="0"/>
          </a:p>
        </p:txBody>
      </p:sp>
      <p:cxnSp>
        <p:nvCxnSpPr>
          <p:cNvPr id="74" name="Gerade Verbindung mit Pfeil 73"/>
          <p:cNvCxnSpPr>
            <a:stCxn id="72" idx="1"/>
          </p:cNvCxnSpPr>
          <p:nvPr/>
        </p:nvCxnSpPr>
        <p:spPr>
          <a:xfrm flipH="1" flipV="1">
            <a:off x="6223000" y="2319888"/>
            <a:ext cx="1673831" cy="1733639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8" name="Textfeld 2067"/>
          <p:cNvSpPr txBox="1"/>
          <p:nvPr/>
        </p:nvSpPr>
        <p:spPr>
          <a:xfrm>
            <a:off x="251521" y="3838426"/>
            <a:ext cx="320957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rgbClr val="FF0000"/>
                </a:solidFill>
              </a:rPr>
              <a:t>*Funktion in ROT sind über den „</a:t>
            </a:r>
            <a:r>
              <a:rPr lang="de-DE" sz="1200" dirty="0" err="1" smtClean="0">
                <a:solidFill>
                  <a:srgbClr val="FF0000"/>
                </a:solidFill>
              </a:rPr>
              <a:t>Pinkie</a:t>
            </a:r>
            <a:r>
              <a:rPr lang="de-DE" sz="1200" dirty="0" smtClean="0">
                <a:solidFill>
                  <a:srgbClr val="FF0000"/>
                </a:solidFill>
              </a:rPr>
              <a:t> Switch“ erreichbar. </a:t>
            </a:r>
            <a:endParaRPr lang="de-DE" sz="1200" dirty="0">
              <a:solidFill>
                <a:srgbClr val="FF0000"/>
              </a:solidFill>
            </a:endParaRPr>
          </a:p>
        </p:txBody>
      </p:sp>
      <p:sp>
        <p:nvSpPr>
          <p:cNvPr id="2069" name="Textfeld 2068"/>
          <p:cNvSpPr txBox="1"/>
          <p:nvPr/>
        </p:nvSpPr>
        <p:spPr>
          <a:xfrm>
            <a:off x="3541324" y="6201063"/>
            <a:ext cx="47750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Das Profil ist nur funktionsfähig mit dem Keyfile „keystrokes_x-52“</a:t>
            </a:r>
            <a:endParaRPr lang="de-DE" sz="1200" dirty="0"/>
          </a:p>
        </p:txBody>
      </p:sp>
      <p:cxnSp>
        <p:nvCxnSpPr>
          <p:cNvPr id="79" name="Gerade Verbindung mit Pfeil 78"/>
          <p:cNvCxnSpPr>
            <a:stCxn id="2068" idx="3"/>
          </p:cNvCxnSpPr>
          <p:nvPr/>
        </p:nvCxnSpPr>
        <p:spPr>
          <a:xfrm flipV="1">
            <a:off x="3461100" y="3327257"/>
            <a:ext cx="2551060" cy="74200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3045412" y="116632"/>
            <a:ext cx="305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u="sng" dirty="0" smtClean="0"/>
              <a:t>Falcon BMS </a:t>
            </a:r>
            <a:r>
              <a:rPr lang="de-DE" b="1" u="sng" dirty="0" err="1" smtClean="0"/>
              <a:t>Saitek</a:t>
            </a:r>
            <a:r>
              <a:rPr lang="de-DE" b="1" u="sng" dirty="0" smtClean="0"/>
              <a:t> X-52 Profil</a:t>
            </a:r>
            <a:endParaRPr lang="de-DE" b="1" u="sng" dirty="0"/>
          </a:p>
        </p:txBody>
      </p:sp>
    </p:spTree>
    <p:extLst>
      <p:ext uri="{BB962C8B-B14F-4D97-AF65-F5344CB8AC3E}">
        <p14:creationId xmlns:p14="http://schemas.microsoft.com/office/powerpoint/2010/main" val="115219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869" y="2122056"/>
            <a:ext cx="3559175" cy="374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Tabelle 5" title="POV H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696496"/>
              </p:ext>
            </p:extLst>
          </p:nvPr>
        </p:nvGraphicFramePr>
        <p:xfrm>
          <a:off x="2933658" y="1008893"/>
          <a:ext cx="328158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306"/>
                <a:gridCol w="792088"/>
                <a:gridCol w="907797"/>
                <a:gridCol w="820397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HOTAS-UHF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HOTAS-VHF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HOTAS-IFF OUT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HOTAS-IFF</a:t>
                      </a:r>
                      <a:r>
                        <a:rPr lang="de-DE" sz="900" baseline="0" dirty="0" smtClean="0"/>
                        <a:t> IN</a:t>
                      </a:r>
                      <a:endParaRPr lang="de-DE" sz="9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Submodes</a:t>
                      </a: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 /</a:t>
                      </a:r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Azimuth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Radar</a:t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Bar</a:t>
                      </a:r>
                      <a:r>
                        <a:rPr lang="de-DE" sz="900" baseline="0" dirty="0" smtClean="0">
                          <a:solidFill>
                            <a:srgbClr val="FF0000"/>
                          </a:solidFill>
                        </a:rPr>
                        <a:t> Scan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Radar</a:t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A-A</a:t>
                      </a:r>
                      <a:r>
                        <a:rPr lang="de-DE" sz="900" baseline="0" dirty="0" smtClean="0">
                          <a:solidFill>
                            <a:srgbClr val="FF0000"/>
                          </a:solidFill>
                        </a:rPr>
                        <a:t> Cycle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Radar</a:t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A-G Cycle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Pfeil nach rechts 6"/>
          <p:cNvSpPr/>
          <p:nvPr/>
        </p:nvSpPr>
        <p:spPr>
          <a:xfrm rot="16200000">
            <a:off x="3261323" y="1089069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Pfeil nach rechts 12"/>
          <p:cNvSpPr/>
          <p:nvPr/>
        </p:nvSpPr>
        <p:spPr>
          <a:xfrm>
            <a:off x="5756297" y="1089069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Pfeil nach rechts 13"/>
          <p:cNvSpPr/>
          <p:nvPr/>
        </p:nvSpPr>
        <p:spPr>
          <a:xfrm rot="10800000">
            <a:off x="4872495" y="1089069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rechts 14"/>
          <p:cNvSpPr/>
          <p:nvPr/>
        </p:nvSpPr>
        <p:spPr>
          <a:xfrm rot="5400000">
            <a:off x="4028028" y="1084874"/>
            <a:ext cx="129077" cy="7032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3497702" y="681896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POV Hat3</a:t>
            </a:r>
            <a:endParaRPr lang="de-DE" sz="1600" b="1" dirty="0"/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156144"/>
              </p:ext>
            </p:extLst>
          </p:nvPr>
        </p:nvGraphicFramePr>
        <p:xfrm>
          <a:off x="382598" y="1126403"/>
          <a:ext cx="2304255" cy="971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8085"/>
                <a:gridCol w="768085"/>
                <a:gridCol w="768085"/>
              </a:tblGrid>
              <a:tr h="2400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Scroll </a:t>
                      </a:r>
                      <a:r>
                        <a:rPr lang="de-DE" sz="900" dirty="0" err="1" smtClean="0"/>
                        <a:t>Up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Click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Scroll Down</a:t>
                      </a:r>
                      <a:endParaRPr lang="de-DE" sz="900" dirty="0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HSI </a:t>
                      </a:r>
                      <a:r>
                        <a:rPr lang="de-DE" sz="900" dirty="0" err="1" smtClean="0"/>
                        <a:t>Course</a:t>
                      </a:r>
                      <a:r>
                        <a:rPr lang="de-DE" sz="900" dirty="0" smtClean="0"/>
                        <a:t> </a:t>
                      </a:r>
                      <a:br>
                        <a:rPr lang="de-DE" sz="900" dirty="0" smtClean="0"/>
                      </a:br>
                      <a:r>
                        <a:rPr lang="de-DE" sz="900" dirty="0" err="1" smtClean="0"/>
                        <a:t>Increment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Radar</a:t>
                      </a:r>
                      <a:br>
                        <a:rPr lang="de-DE" sz="900" dirty="0" smtClean="0"/>
                      </a:br>
                      <a:r>
                        <a:rPr lang="de-DE" sz="900" dirty="0" smtClean="0"/>
                        <a:t>Standby</a:t>
                      </a:r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HSI </a:t>
                      </a:r>
                      <a:r>
                        <a:rPr lang="de-DE" sz="900" dirty="0" err="1" smtClean="0"/>
                        <a:t>Course</a:t>
                      </a:r>
                      <a:r>
                        <a:rPr lang="de-DE" sz="900" dirty="0" smtClean="0"/>
                        <a:t/>
                      </a:r>
                      <a:br>
                        <a:rPr lang="de-DE" sz="900" dirty="0" smtClean="0"/>
                      </a:br>
                      <a:r>
                        <a:rPr lang="de-DE" sz="900" dirty="0" err="1" smtClean="0"/>
                        <a:t>Decrement</a:t>
                      </a:r>
                      <a:endParaRPr lang="de-DE" sz="900" dirty="0"/>
                    </a:p>
                  </a:txBody>
                  <a:tcPr/>
                </a:tc>
              </a:tr>
              <a:tr h="293752"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A-G </a:t>
                      </a:r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Snowplow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feld 17"/>
          <p:cNvSpPr txBox="1"/>
          <p:nvPr/>
        </p:nvSpPr>
        <p:spPr>
          <a:xfrm>
            <a:off x="416466" y="825912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Wheel</a:t>
            </a:r>
            <a:r>
              <a:rPr lang="de-DE" sz="1600" b="1" dirty="0" smtClean="0"/>
              <a:t> Mouse Button 2</a:t>
            </a:r>
            <a:endParaRPr lang="de-DE" sz="1600" b="1" dirty="0"/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151180"/>
              </p:ext>
            </p:extLst>
          </p:nvPr>
        </p:nvGraphicFramePr>
        <p:xfrm>
          <a:off x="7151350" y="1363836"/>
          <a:ext cx="815751" cy="100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75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WPN-</a:t>
                      </a:r>
                    </a:p>
                    <a:p>
                      <a:pPr algn="ctr"/>
                      <a:r>
                        <a:rPr lang="de-DE" sz="900" dirty="0" err="1" smtClean="0"/>
                        <a:t>Sidewinder</a:t>
                      </a:r>
                      <a:r>
                        <a:rPr lang="de-DE" sz="900" dirty="0" smtClean="0"/>
                        <a:t/>
                      </a:r>
                      <a:br>
                        <a:rPr lang="de-DE" sz="900" dirty="0" smtClean="0"/>
                      </a:br>
                      <a:r>
                        <a:rPr lang="de-DE" sz="900" dirty="0" smtClean="0"/>
                        <a:t>Cage/</a:t>
                      </a:r>
                      <a:r>
                        <a:rPr lang="de-DE" sz="900" dirty="0" err="1" smtClean="0"/>
                        <a:t>Uncage</a:t>
                      </a:r>
                      <a:endParaRPr lang="de-DE" sz="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Wpn</a:t>
                      </a: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Sidewinder</a:t>
                      </a:r>
                      <a:endParaRPr lang="de-DE" sz="9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Spot/Scan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Textfeld 19"/>
          <p:cNvSpPr txBox="1"/>
          <p:nvPr/>
        </p:nvSpPr>
        <p:spPr>
          <a:xfrm>
            <a:off x="7125949" y="1063422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Fire</a:t>
            </a:r>
            <a:r>
              <a:rPr lang="de-DE" sz="1600" b="1" dirty="0" smtClean="0"/>
              <a:t> E</a:t>
            </a:r>
            <a:endParaRPr lang="de-DE" sz="1600" b="1" dirty="0"/>
          </a:p>
        </p:txBody>
      </p:sp>
      <p:cxnSp>
        <p:nvCxnSpPr>
          <p:cNvPr id="22" name="Gerade Verbindung mit Pfeil 21"/>
          <p:cNvCxnSpPr/>
          <p:nvPr/>
        </p:nvCxnSpPr>
        <p:spPr>
          <a:xfrm>
            <a:off x="4487054" y="1834024"/>
            <a:ext cx="720080" cy="50405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Gerade Verbindung mit Pfeil 1024"/>
          <p:cNvCxnSpPr/>
          <p:nvPr/>
        </p:nvCxnSpPr>
        <p:spPr>
          <a:xfrm>
            <a:off x="2686853" y="1906032"/>
            <a:ext cx="2160241" cy="64807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0" name="Gerade Verbindung mit Pfeil 1029"/>
          <p:cNvCxnSpPr/>
          <p:nvPr/>
        </p:nvCxnSpPr>
        <p:spPr>
          <a:xfrm flipH="1">
            <a:off x="5639182" y="1545992"/>
            <a:ext cx="1486768" cy="64807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36" name="Tabelle 10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0280"/>
              </p:ext>
            </p:extLst>
          </p:nvPr>
        </p:nvGraphicFramePr>
        <p:xfrm>
          <a:off x="7871430" y="2842136"/>
          <a:ext cx="648072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72"/>
              </a:tblGrid>
              <a:tr h="301947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/>
                        <a:t>Toggle</a:t>
                      </a:r>
                      <a:r>
                        <a:rPr lang="de-DE" sz="900" dirty="0" smtClean="0"/>
                        <a:t/>
                      </a:r>
                      <a:br>
                        <a:rPr lang="de-DE" sz="900" dirty="0" smtClean="0"/>
                      </a:br>
                      <a:r>
                        <a:rPr lang="de-DE" sz="900" dirty="0" smtClean="0"/>
                        <a:t>Air</a:t>
                      </a:r>
                      <a:r>
                        <a:rPr lang="de-DE" sz="900" baseline="0" dirty="0" smtClean="0"/>
                        <a:t> Brake</a:t>
                      </a:r>
                      <a:endParaRPr lang="de-DE" sz="9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Slap</a:t>
                      </a: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Switch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" name="Textfeld 44"/>
          <p:cNvSpPr txBox="1"/>
          <p:nvPr/>
        </p:nvSpPr>
        <p:spPr>
          <a:xfrm>
            <a:off x="7765554" y="2528983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Fire</a:t>
            </a:r>
            <a:r>
              <a:rPr lang="de-DE" sz="1600" b="1" dirty="0" smtClean="0"/>
              <a:t> D</a:t>
            </a:r>
            <a:endParaRPr lang="de-DE" sz="1600" b="1" dirty="0"/>
          </a:p>
        </p:txBody>
      </p:sp>
      <p:cxnSp>
        <p:nvCxnSpPr>
          <p:cNvPr id="1038" name="Gerade Verbindung mit Pfeil 1037"/>
          <p:cNvCxnSpPr>
            <a:stCxn id="1036" idx="1"/>
          </p:cNvCxnSpPr>
          <p:nvPr/>
        </p:nvCxnSpPr>
        <p:spPr>
          <a:xfrm flipH="1" flipV="1">
            <a:off x="5639182" y="2698260"/>
            <a:ext cx="2232248" cy="50963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40" name="Tabelle 10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295631"/>
              </p:ext>
            </p:extLst>
          </p:nvPr>
        </p:nvGraphicFramePr>
        <p:xfrm>
          <a:off x="7871430" y="4282296"/>
          <a:ext cx="712312" cy="502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23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Radar</a:t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Antenna</a:t>
                      </a: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Elevation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0" name="Textfeld 49"/>
          <p:cNvSpPr txBox="1"/>
          <p:nvPr/>
        </p:nvSpPr>
        <p:spPr>
          <a:xfrm>
            <a:off x="7718742" y="3981882"/>
            <a:ext cx="1029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Rotary 1</a:t>
            </a:r>
            <a:endParaRPr lang="de-DE" sz="1600" b="1" dirty="0"/>
          </a:p>
        </p:txBody>
      </p:sp>
      <p:cxnSp>
        <p:nvCxnSpPr>
          <p:cNvPr id="51" name="Gerade Verbindung mit Pfeil 50"/>
          <p:cNvCxnSpPr>
            <a:stCxn id="1040" idx="1"/>
          </p:cNvCxnSpPr>
          <p:nvPr/>
        </p:nvCxnSpPr>
        <p:spPr>
          <a:xfrm flipH="1" flipV="1">
            <a:off x="5756297" y="3207896"/>
            <a:ext cx="2115133" cy="132586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Tabel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116829"/>
              </p:ext>
            </p:extLst>
          </p:nvPr>
        </p:nvGraphicFramePr>
        <p:xfrm>
          <a:off x="7547394" y="5110792"/>
          <a:ext cx="648072" cy="100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72"/>
              </a:tblGrid>
              <a:tr h="301947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HOTAS</a:t>
                      </a:r>
                      <a:br>
                        <a:rPr lang="de-DE" sz="900" dirty="0" smtClean="0"/>
                      </a:br>
                      <a:r>
                        <a:rPr lang="de-DE" sz="900" dirty="0" smtClean="0"/>
                        <a:t>Cursor</a:t>
                      </a:r>
                      <a:br>
                        <a:rPr lang="de-DE" sz="900" dirty="0" smtClean="0"/>
                      </a:br>
                      <a:r>
                        <a:rPr lang="de-DE" sz="900" dirty="0" err="1" smtClean="0"/>
                        <a:t>Enable</a:t>
                      </a:r>
                      <a:endParaRPr lang="de-DE" sz="9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Radar</a:t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smtClean="0">
                          <a:solidFill>
                            <a:srgbClr val="FF0000"/>
                          </a:solidFill>
                        </a:rPr>
                        <a:t>Cursor</a:t>
                      </a:r>
                      <a:br>
                        <a:rPr lang="de-DE" sz="9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900" dirty="0" err="1" smtClean="0">
                          <a:solidFill>
                            <a:srgbClr val="FF0000"/>
                          </a:solidFill>
                        </a:rPr>
                        <a:t>Reset</a:t>
                      </a:r>
                      <a:endParaRPr lang="de-DE" sz="9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6" name="Gerade Verbindung mit Pfeil 55"/>
          <p:cNvCxnSpPr>
            <a:stCxn id="55" idx="1"/>
          </p:cNvCxnSpPr>
          <p:nvPr/>
        </p:nvCxnSpPr>
        <p:spPr>
          <a:xfrm flipH="1" flipV="1">
            <a:off x="5647153" y="3325397"/>
            <a:ext cx="1900241" cy="228831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7366970" y="4828687"/>
            <a:ext cx="1029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Clutch</a:t>
            </a:r>
            <a:endParaRPr lang="de-DE" sz="1600" b="1" dirty="0"/>
          </a:p>
        </p:txBody>
      </p:sp>
      <p:graphicFrame>
        <p:nvGraphicFramePr>
          <p:cNvPr id="61" name="Tabelle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92597"/>
              </p:ext>
            </p:extLst>
          </p:nvPr>
        </p:nvGraphicFramePr>
        <p:xfrm>
          <a:off x="6112225" y="5613712"/>
          <a:ext cx="71231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23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Radar</a:t>
                      </a:r>
                    </a:p>
                    <a:p>
                      <a:pPr algn="ctr"/>
                      <a:r>
                        <a:rPr lang="de-DE" sz="900" dirty="0" smtClean="0"/>
                        <a:t>Cursor</a:t>
                      </a:r>
                      <a:endParaRPr lang="de-DE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3" name="Textfeld 62"/>
          <p:cNvSpPr txBox="1"/>
          <p:nvPr/>
        </p:nvSpPr>
        <p:spPr>
          <a:xfrm>
            <a:off x="5868144" y="5311894"/>
            <a:ext cx="1211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Mouse Stick</a:t>
            </a:r>
            <a:endParaRPr lang="de-DE" sz="1600" b="1" dirty="0"/>
          </a:p>
        </p:txBody>
      </p:sp>
      <p:cxnSp>
        <p:nvCxnSpPr>
          <p:cNvPr id="64" name="Gerade Verbindung mit Pfeil 63"/>
          <p:cNvCxnSpPr>
            <a:stCxn id="63" idx="0"/>
          </p:cNvCxnSpPr>
          <p:nvPr/>
        </p:nvCxnSpPr>
        <p:spPr>
          <a:xfrm flipH="1" flipV="1">
            <a:off x="5164667" y="3403600"/>
            <a:ext cx="1309455" cy="1908294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Tabelle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054826"/>
              </p:ext>
            </p:extLst>
          </p:nvPr>
        </p:nvGraphicFramePr>
        <p:xfrm>
          <a:off x="935139" y="5127322"/>
          <a:ext cx="71231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23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Field </a:t>
                      </a:r>
                      <a:r>
                        <a:rPr lang="de-DE" sz="900" dirty="0" err="1" smtClean="0"/>
                        <a:t>of</a:t>
                      </a:r>
                      <a:r>
                        <a:rPr lang="de-DE" sz="900" dirty="0" smtClean="0"/>
                        <a:t/>
                      </a:r>
                      <a:br>
                        <a:rPr lang="de-DE" sz="900" dirty="0" smtClean="0"/>
                      </a:br>
                      <a:r>
                        <a:rPr lang="de-DE" sz="900" dirty="0" smtClean="0"/>
                        <a:t>View</a:t>
                      </a:r>
                      <a:endParaRPr lang="de-DE" sz="9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8" name="Gerade Verbindung mit Pfeil 67"/>
          <p:cNvCxnSpPr>
            <a:stCxn id="67" idx="3"/>
          </p:cNvCxnSpPr>
          <p:nvPr/>
        </p:nvCxnSpPr>
        <p:spPr>
          <a:xfrm flipV="1">
            <a:off x="1647451" y="2929467"/>
            <a:ext cx="3246282" cy="238327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feld 70"/>
          <p:cNvSpPr txBox="1"/>
          <p:nvPr/>
        </p:nvSpPr>
        <p:spPr>
          <a:xfrm>
            <a:off x="683568" y="4797152"/>
            <a:ext cx="1211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Slider</a:t>
            </a:r>
            <a:endParaRPr lang="de-DE" sz="1600" b="1" dirty="0"/>
          </a:p>
        </p:txBody>
      </p:sp>
      <p:sp>
        <p:nvSpPr>
          <p:cNvPr id="31" name="Textfeld 30"/>
          <p:cNvSpPr txBox="1"/>
          <p:nvPr/>
        </p:nvSpPr>
        <p:spPr>
          <a:xfrm>
            <a:off x="3045412" y="116632"/>
            <a:ext cx="305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u="sng" dirty="0" smtClean="0"/>
              <a:t>Falcon BMS </a:t>
            </a:r>
            <a:r>
              <a:rPr lang="de-DE" b="1" u="sng" dirty="0" err="1" smtClean="0"/>
              <a:t>Saitek</a:t>
            </a:r>
            <a:r>
              <a:rPr lang="de-DE" b="1" u="sng" dirty="0" smtClean="0"/>
              <a:t> X-52 Profil</a:t>
            </a:r>
            <a:endParaRPr lang="de-DE" b="1" u="sng" dirty="0"/>
          </a:p>
        </p:txBody>
      </p:sp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417534"/>
              </p:ext>
            </p:extLst>
          </p:nvPr>
        </p:nvGraphicFramePr>
        <p:xfrm>
          <a:off x="3270592" y="6137879"/>
          <a:ext cx="71231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23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/>
                        <a:t>Center</a:t>
                      </a:r>
                      <a:r>
                        <a:rPr lang="de-DE" sz="900" baseline="0" dirty="0" smtClean="0"/>
                        <a:t> </a:t>
                      </a:r>
                      <a:br>
                        <a:rPr lang="de-DE" sz="900" baseline="0" dirty="0" smtClean="0"/>
                      </a:br>
                      <a:r>
                        <a:rPr lang="de-DE" sz="900" baseline="0" dirty="0" err="1" smtClean="0"/>
                        <a:t>TrackIR</a:t>
                      </a:r>
                      <a:endParaRPr lang="de-DE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" name="Textfeld 33"/>
          <p:cNvSpPr txBox="1"/>
          <p:nvPr/>
        </p:nvSpPr>
        <p:spPr>
          <a:xfrm>
            <a:off x="2864456" y="5824643"/>
            <a:ext cx="1591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Mouse Button 1</a:t>
            </a:r>
            <a:endParaRPr lang="de-DE" sz="1600" b="1" dirty="0"/>
          </a:p>
        </p:txBody>
      </p:sp>
      <p:cxnSp>
        <p:nvCxnSpPr>
          <p:cNvPr id="36" name="Gerade Verbindung mit Pfeil 35"/>
          <p:cNvCxnSpPr/>
          <p:nvPr/>
        </p:nvCxnSpPr>
        <p:spPr>
          <a:xfrm flipV="1">
            <a:off x="3660173" y="3530600"/>
            <a:ext cx="1242027" cy="2294044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96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Microsoft Office PowerPoint</Application>
  <PresentationFormat>Bildschirmpräsentation (4:3)</PresentationFormat>
  <Paragraphs>109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Larissa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Stefan</dc:creator>
  <cp:lastModifiedBy>Stefan</cp:lastModifiedBy>
  <cp:revision>22</cp:revision>
  <dcterms:created xsi:type="dcterms:W3CDTF">2013-07-14T22:08:10Z</dcterms:created>
  <dcterms:modified xsi:type="dcterms:W3CDTF">2013-07-23T16:57:21Z</dcterms:modified>
</cp:coreProperties>
</file>